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64" r:id="rId3"/>
    <p:sldId id="269" r:id="rId4"/>
    <p:sldId id="257" r:id="rId5"/>
    <p:sldId id="259" r:id="rId6"/>
    <p:sldId id="260" r:id="rId7"/>
    <p:sldId id="276" r:id="rId8"/>
    <p:sldId id="265" r:id="rId9"/>
    <p:sldId id="275" r:id="rId10"/>
    <p:sldId id="266" r:id="rId11"/>
    <p:sldId id="277" r:id="rId12"/>
    <p:sldId id="262" r:id="rId13"/>
    <p:sldId id="273" r:id="rId14"/>
    <p:sldId id="272" r:id="rId15"/>
    <p:sldId id="274" r:id="rId16"/>
    <p:sldId id="278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Plant Growth</c:v>
                </c:pt>
              </c:strCache>
            </c:strRef>
          </c:tx>
          <c:cat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0.2</c:v>
                </c:pt>
                <c:pt idx="2">
                  <c:v>0.5</c:v>
                </c:pt>
                <c:pt idx="3">
                  <c:v>2.4</c:v>
                </c:pt>
                <c:pt idx="4">
                  <c:v>3.7</c:v>
                </c:pt>
                <c:pt idx="5">
                  <c:v>5.9</c:v>
                </c:pt>
                <c:pt idx="6">
                  <c:v>7.2</c:v>
                </c:pt>
                <c:pt idx="7">
                  <c:v>8.5</c:v>
                </c:pt>
                <c:pt idx="8">
                  <c:v>9.2000000000000011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67808"/>
        <c:axId val="144794752"/>
      </c:lineChart>
      <c:catAx>
        <c:axId val="3056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4794752"/>
        <c:crosses val="autoZero"/>
        <c:auto val="1"/>
        <c:lblAlgn val="ctr"/>
        <c:lblOffset val="100"/>
        <c:noMultiLvlLbl val="0"/>
      </c:catAx>
      <c:valAx>
        <c:axId val="14479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567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E962-BC86-4B08-8A47-872A2A84DE84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C1882-6748-433C-8680-25DDFDF15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F2A24C-B4B3-4E7E-97A2-BF7E26FEA61B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D2D6DD-9EDE-4F00-BD85-7A04E2240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a valid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077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Tests the effect of a single variable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Independent variable – the factor that “I” am testing </a:t>
            </a:r>
            <a:r>
              <a:rPr lang="en-US" dirty="0" smtClean="0"/>
              <a:t>Ex. _______________________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Dependent variable – the</a:t>
            </a:r>
            <a:r>
              <a:rPr lang="en-US" sz="2600" dirty="0"/>
              <a:t> </a:t>
            </a:r>
            <a:r>
              <a:rPr lang="en-US" sz="2600" u="sng" dirty="0" smtClean="0"/>
              <a:t>data</a:t>
            </a:r>
            <a:r>
              <a:rPr lang="en-US" sz="2600" dirty="0" smtClean="0"/>
              <a:t> collected as a result of the experiment.  Ex. ________________</a:t>
            </a:r>
          </a:p>
          <a:p>
            <a:pPr lvl="1"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Effect of the </a:t>
            </a:r>
            <a:r>
              <a:rPr lang="en-US" sz="2200" u="sng" dirty="0">
                <a:solidFill>
                  <a:schemeClr val="tx2">
                    <a:lumMod val="75000"/>
                  </a:schemeClr>
                </a:solidFill>
              </a:rPr>
              <a:t>independent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on the </a:t>
            </a:r>
            <a:r>
              <a:rPr lang="en-US" sz="2200" u="sng" dirty="0">
                <a:solidFill>
                  <a:schemeClr val="tx2">
                    <a:lumMod val="75000"/>
                  </a:schemeClr>
                </a:solidFill>
              </a:rPr>
              <a:t>dependent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.”</a:t>
            </a:r>
          </a:p>
          <a:p>
            <a:pPr lvl="1">
              <a:buNone/>
            </a:pPr>
            <a:endParaRPr lang="en-US" sz="2600" dirty="0" smtClean="0"/>
          </a:p>
          <a:p>
            <a:pPr lvl="1">
              <a:buNone/>
            </a:pPr>
            <a:r>
              <a:rPr lang="en-US" sz="2600" dirty="0" smtClean="0"/>
              <a:t>Constants  - Factors that are kept the </a:t>
            </a:r>
            <a:r>
              <a:rPr lang="en-US" sz="2600" u="sng" dirty="0" smtClean="0"/>
              <a:t>same</a:t>
            </a:r>
            <a:r>
              <a:rPr lang="en-US" sz="2600" dirty="0" smtClean="0"/>
              <a:t> in both groups</a:t>
            </a:r>
          </a:p>
          <a:p>
            <a:pPr lvl="1">
              <a:buNone/>
            </a:pPr>
            <a:r>
              <a:rPr lang="en-US" sz="2600" dirty="0"/>
              <a:t>	</a:t>
            </a:r>
            <a:r>
              <a:rPr lang="en-US" sz="2600" dirty="0" smtClean="0"/>
              <a:t>	Ex. _______________     _________________</a:t>
            </a:r>
          </a:p>
          <a:p>
            <a:pPr lvl="1">
              <a:buNone/>
            </a:pPr>
            <a:endParaRPr lang="en-US" sz="2600" dirty="0" smtClean="0"/>
          </a:p>
          <a:p>
            <a:pPr lvl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a valid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3058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Large </a:t>
            </a:r>
            <a:r>
              <a:rPr lang="en-US" sz="3200" u="sng" dirty="0" smtClean="0"/>
              <a:t>sample</a:t>
            </a:r>
            <a:r>
              <a:rPr lang="en-US" sz="3200" dirty="0" smtClean="0"/>
              <a:t> </a:t>
            </a:r>
            <a:r>
              <a:rPr lang="en-US" sz="3200" u="sng" dirty="0" smtClean="0"/>
              <a:t>size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Repeated with </a:t>
            </a:r>
            <a:r>
              <a:rPr lang="en-US" sz="3200" u="sng" dirty="0" smtClean="0"/>
              <a:t>same</a:t>
            </a:r>
            <a:r>
              <a:rPr lang="en-US" sz="3200" dirty="0" smtClean="0"/>
              <a:t> results</a:t>
            </a:r>
          </a:p>
          <a:p>
            <a:pPr>
              <a:buFont typeface="Wingdings" pitchFamily="2" charset="2"/>
              <a:buChar char="ü"/>
            </a:pPr>
            <a:r>
              <a:rPr lang="en-US" sz="3200" u="sng" dirty="0" smtClean="0"/>
              <a:t>Peer</a:t>
            </a:r>
            <a:r>
              <a:rPr lang="en-US" sz="3200" dirty="0" smtClean="0"/>
              <a:t> Reviewed</a:t>
            </a:r>
            <a:endParaRPr lang="en-US" sz="2600" dirty="0" smtClean="0"/>
          </a:p>
          <a:p>
            <a:pPr lvl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48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2362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Collect and analyze results</a:t>
            </a:r>
          </a:p>
          <a:p>
            <a:r>
              <a:rPr lang="en-US" sz="3200" dirty="0" smtClean="0"/>
              <a:t>Must be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quantitative</a:t>
            </a:r>
            <a:r>
              <a:rPr lang="en-US" sz="3200" dirty="0" smtClean="0"/>
              <a:t> (measurable)</a:t>
            </a:r>
          </a:p>
          <a:p>
            <a:r>
              <a:rPr lang="en-US" sz="3200" dirty="0" smtClean="0"/>
              <a:t>Organized in </a:t>
            </a:r>
            <a:r>
              <a:rPr lang="en-US" sz="3200" u="sng" dirty="0" smtClean="0"/>
              <a:t>graphs</a:t>
            </a:r>
            <a:r>
              <a:rPr lang="en-US" sz="3200" dirty="0" smtClean="0"/>
              <a:t>, tables, and charts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429000"/>
            <a:ext cx="3429000" cy="3027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962400"/>
            <a:ext cx="3504134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85800"/>
          </a:xfrm>
        </p:spPr>
        <p:txBody>
          <a:bodyPr/>
          <a:lstStyle/>
          <a:p>
            <a:r>
              <a:rPr lang="en-US" dirty="0" smtClean="0"/>
              <a:t>Data table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220980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Char char=""/>
            </a:pPr>
            <a:r>
              <a:rPr lang="en-US" dirty="0" smtClean="0"/>
              <a:t>Title the table: “ The Effect of </a:t>
            </a:r>
            <a:r>
              <a:rPr lang="en-US" u="sng" dirty="0" smtClean="0"/>
              <a:t>X</a:t>
            </a:r>
            <a:r>
              <a:rPr lang="en-US" dirty="0" smtClean="0"/>
              <a:t> on </a:t>
            </a:r>
            <a:r>
              <a:rPr lang="en-US" u="sng" dirty="0" smtClean="0"/>
              <a:t>Y</a:t>
            </a:r>
            <a:r>
              <a:rPr lang="en-US" dirty="0" smtClean="0"/>
              <a:t>.”</a:t>
            </a:r>
          </a:p>
          <a:p>
            <a:pPr>
              <a:buFont typeface="Wingdings 2" pitchFamily="18" charset="2"/>
              <a:buChar char=""/>
            </a:pPr>
            <a:r>
              <a:rPr lang="en-US" dirty="0" smtClean="0"/>
              <a:t>Column headings include the independent and dependent variables</a:t>
            </a:r>
          </a:p>
          <a:p>
            <a:pPr>
              <a:buFont typeface="Wingdings 2" pitchFamily="18" charset="2"/>
              <a:buChar char=""/>
            </a:pPr>
            <a:r>
              <a:rPr lang="en-US" dirty="0" smtClean="0"/>
              <a:t>Column headings need to indicate units of measurement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895600"/>
          <a:ext cx="6400800" cy="374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Sunlight Exposure (hours)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Plant Height (cm)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0" y="320040"/>
            <a:ext cx="6175248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Effect of sunlight on plant growth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295400" y="1676400"/>
          <a:ext cx="6400800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7000" y="6172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Sunlight Exposure (hours)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5908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Plant Height (cm)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Graphs must have a </a:t>
            </a:r>
            <a:r>
              <a:rPr lang="en-US" u="sng" dirty="0" smtClean="0"/>
              <a:t>title</a:t>
            </a:r>
          </a:p>
          <a:p>
            <a:r>
              <a:rPr lang="en-US" dirty="0" smtClean="0"/>
              <a:t>Label each axis and include </a:t>
            </a:r>
            <a:r>
              <a:rPr lang="en-US" u="sng" dirty="0" smtClean="0"/>
              <a:t>units</a:t>
            </a:r>
          </a:p>
          <a:p>
            <a:r>
              <a:rPr lang="en-US" dirty="0" smtClean="0"/>
              <a:t>Number axis with </a:t>
            </a:r>
            <a:r>
              <a:rPr lang="en-US" u="sng" dirty="0" smtClean="0"/>
              <a:t>equal</a:t>
            </a:r>
            <a:r>
              <a:rPr lang="en-US" dirty="0" smtClean="0"/>
              <a:t> increments</a:t>
            </a:r>
          </a:p>
          <a:p>
            <a:pPr marL="292608" lvl="1" indent="0">
              <a:buNone/>
            </a:pPr>
            <a:r>
              <a:rPr lang="en-US" dirty="0" smtClean="0"/>
              <a:t>Ex. 0  2  4  6  8         Ex. 0  .25   .5</a:t>
            </a:r>
          </a:p>
          <a:p>
            <a:r>
              <a:rPr lang="en-US" dirty="0" smtClean="0"/>
              <a:t>Spread out the graph (use more than half)</a:t>
            </a:r>
          </a:p>
          <a:p>
            <a:r>
              <a:rPr lang="en-US" dirty="0" smtClean="0"/>
              <a:t>Independent variable on the </a:t>
            </a:r>
            <a:r>
              <a:rPr lang="en-US" u="sng" dirty="0" smtClean="0"/>
              <a:t>x</a:t>
            </a:r>
            <a:r>
              <a:rPr lang="en-US" dirty="0" smtClean="0"/>
              <a:t> axis</a:t>
            </a:r>
          </a:p>
          <a:p>
            <a:r>
              <a:rPr lang="en-US" dirty="0" smtClean="0"/>
              <a:t>Dependent variable on the </a:t>
            </a:r>
            <a:r>
              <a:rPr lang="en-US" u="sng" dirty="0" smtClean="0"/>
              <a:t>y</a:t>
            </a:r>
            <a:r>
              <a:rPr lang="en-US" dirty="0" smtClean="0"/>
              <a:t> axis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*Use a pencil for graphs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effect of x on y?</a:t>
            </a:r>
          </a:p>
          <a:p>
            <a:pPr lvl="1"/>
            <a:r>
              <a:rPr lang="en-US" dirty="0" smtClean="0"/>
              <a:t>As sunlight increases, the plant height </a:t>
            </a:r>
            <a:r>
              <a:rPr lang="en-US" u="sng" dirty="0" smtClean="0"/>
              <a:t>increases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Did you support your hypothesis?</a:t>
            </a:r>
          </a:p>
          <a:p>
            <a:r>
              <a:rPr lang="en-US" dirty="0" smtClean="0"/>
              <a:t>What can you infer from the data?</a:t>
            </a:r>
          </a:p>
        </p:txBody>
      </p:sp>
    </p:spTree>
    <p:extLst>
      <p:ext uri="{BB962C8B-B14F-4D97-AF65-F5344CB8AC3E}">
        <p14:creationId xmlns:p14="http://schemas.microsoft.com/office/powerpoint/2010/main" val="3184705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6934200" cy="3200400"/>
          </a:xfrm>
        </p:spPr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An explanation </a:t>
            </a:r>
            <a:r>
              <a:rPr lang="en-US" sz="3200" u="sng" dirty="0" smtClean="0"/>
              <a:t>supported </a:t>
            </a:r>
            <a:r>
              <a:rPr lang="en-US" sz="3200" dirty="0" smtClean="0"/>
              <a:t>from experimentation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Can be modified with new information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vs.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Science begins with observation</a:t>
            </a:r>
          </a:p>
          <a:p>
            <a:r>
              <a:rPr lang="en-US" sz="3200" dirty="0" smtClean="0"/>
              <a:t>An observation is a 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fact </a:t>
            </a:r>
            <a:r>
              <a:rPr lang="en-US" sz="3200" dirty="0" smtClean="0"/>
              <a:t>that </a:t>
            </a:r>
            <a:r>
              <a:rPr lang="en-US" sz="3200" dirty="0" smtClean="0"/>
              <a:t>is collected with the senses</a:t>
            </a:r>
          </a:p>
          <a:p>
            <a:r>
              <a:rPr lang="en-US" sz="3200" dirty="0" smtClean="0"/>
              <a:t>An inference is a 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conclusion </a:t>
            </a:r>
            <a:r>
              <a:rPr lang="en-US" sz="3200" dirty="0" smtClean="0"/>
              <a:t>based </a:t>
            </a:r>
            <a:r>
              <a:rPr lang="en-US" sz="3200" dirty="0" smtClean="0"/>
              <a:t>on observations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eird Unusual Tree Pic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5257800" cy="38119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57200" y="47244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1 observation about this picture: _____________________</a:t>
            </a:r>
          </a:p>
          <a:p>
            <a:endParaRPr lang="en-US" dirty="0"/>
          </a:p>
          <a:p>
            <a:r>
              <a:rPr lang="en-US" dirty="0" smtClean="0"/>
              <a:t>Make 1 inference about this picture: _______________________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Scientific Method?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467600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scientific method involves a series of </a:t>
            </a:r>
            <a:r>
              <a:rPr lang="en-US" sz="3200" dirty="0" smtClean="0"/>
              <a:t>steps used </a:t>
            </a:r>
            <a:r>
              <a:rPr lang="en-US" sz="3200" dirty="0" smtClean="0"/>
              <a:t>to investigate a </a:t>
            </a:r>
            <a:r>
              <a:rPr lang="en-US" sz="3200" smtClean="0"/>
              <a:t>scientific </a:t>
            </a:r>
            <a:r>
              <a:rPr lang="en-US" sz="3200" u="sng" smtClean="0"/>
              <a:t>problem</a:t>
            </a:r>
            <a:r>
              <a:rPr lang="en-US" sz="3200" smtClean="0"/>
              <a:t>.</a:t>
            </a:r>
            <a:endParaRPr lang="en-US" sz="3200" dirty="0" smtClean="0"/>
          </a:p>
          <a:p>
            <a:pPr lvl="1"/>
            <a:r>
              <a:rPr lang="en-US" sz="2900" dirty="0" smtClean="0"/>
              <a:t>PROBLEM</a:t>
            </a:r>
          </a:p>
          <a:p>
            <a:pPr lvl="1"/>
            <a:r>
              <a:rPr lang="en-US" sz="2900" dirty="0" smtClean="0"/>
              <a:t>HYPOTHESIS</a:t>
            </a:r>
          </a:p>
          <a:p>
            <a:pPr lvl="1"/>
            <a:r>
              <a:rPr lang="en-US" sz="2900" dirty="0" smtClean="0"/>
              <a:t>EXPERIMENT</a:t>
            </a:r>
          </a:p>
          <a:p>
            <a:pPr lvl="1"/>
            <a:r>
              <a:rPr lang="en-US" sz="2900" dirty="0" smtClean="0"/>
              <a:t>DATA</a:t>
            </a:r>
          </a:p>
          <a:p>
            <a:pPr lvl="1"/>
            <a:r>
              <a:rPr lang="en-US" sz="2900" dirty="0" smtClean="0"/>
              <a:t>CONCLUSION</a:t>
            </a:r>
          </a:p>
          <a:p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8288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http://www.mghs.sa.edu.au/Internet/Faculties/Science/Year8/Pics/scientificMethod.gif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276600" cy="1219200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7239000" cy="3712536"/>
          </a:xfrm>
        </p:spPr>
        <p:txBody>
          <a:bodyPr/>
          <a:lstStyle/>
          <a:p>
            <a:r>
              <a:rPr lang="en-US" sz="3200" b="1" dirty="0" smtClean="0"/>
              <a:t>To determine</a:t>
            </a:r>
            <a:r>
              <a:rPr lang="en-US" sz="3200" dirty="0" smtClean="0"/>
              <a:t>…</a:t>
            </a:r>
          </a:p>
          <a:p>
            <a:r>
              <a:rPr lang="en-US" sz="3200" dirty="0" smtClean="0"/>
              <a:t>A question or problem that can be solved through experimentation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Ex.  To </a:t>
            </a:r>
            <a:r>
              <a:rPr lang="en-US" sz="2600" u="sng" dirty="0" smtClean="0"/>
              <a:t>determine</a:t>
            </a:r>
            <a:r>
              <a:rPr lang="en-US" sz="2600" dirty="0" smtClean="0"/>
              <a:t> the effect of sunlight on plant growth.</a:t>
            </a:r>
            <a:endParaRPr lang="en-US" sz="2600" dirty="0"/>
          </a:p>
        </p:txBody>
      </p:sp>
      <p:pic>
        <p:nvPicPr>
          <p:cNvPr id="14340" name="Picture 4" descr="http://farm4.static.flickr.com/3079/3172741938_df62316c5f.jpg"/>
          <p:cNvPicPr>
            <a:picLocks noChangeAspect="1" noChangeArrowheads="1"/>
          </p:cNvPicPr>
          <p:nvPr/>
        </p:nvPicPr>
        <p:blipFill>
          <a:blip r:embed="rId2"/>
          <a:srcRect l="8108" t="8108" r="6757"/>
          <a:stretch>
            <a:fillRect/>
          </a:stretch>
        </p:blipFill>
        <p:spPr bwMode="auto">
          <a:xfrm>
            <a:off x="3886200" y="304800"/>
            <a:ext cx="3581400" cy="289922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934200" y="3200400"/>
            <a:ext cx="6543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flickr.com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382000" cy="3429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hypothesis is a </a:t>
            </a:r>
            <a:r>
              <a:rPr lang="en-US" sz="3200" u="sng" dirty="0" smtClean="0"/>
              <a:t>statement</a:t>
            </a:r>
            <a:r>
              <a:rPr lang="en-US" sz="3200" dirty="0" smtClean="0"/>
              <a:t> that expresses the expected answer to the problem.</a:t>
            </a:r>
          </a:p>
          <a:p>
            <a:r>
              <a:rPr lang="en-US" sz="3200" dirty="0" smtClean="0"/>
              <a:t>Must be </a:t>
            </a:r>
            <a:r>
              <a:rPr lang="en-US" sz="3200" u="sng" dirty="0" smtClean="0"/>
              <a:t>measureable.</a:t>
            </a:r>
          </a:p>
          <a:p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If… then… </a:t>
            </a:r>
            <a:r>
              <a:rPr lang="en-US" sz="3200" dirty="0" smtClean="0"/>
              <a:t>statement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If plants receive </a:t>
            </a:r>
            <a:r>
              <a:rPr lang="en-US" sz="2600" u="sng" dirty="0" smtClean="0"/>
              <a:t>12</a:t>
            </a:r>
            <a:r>
              <a:rPr lang="en-US" sz="2600" dirty="0" smtClean="0"/>
              <a:t> hours of sunlight, then they will grow the </a:t>
            </a:r>
            <a:r>
              <a:rPr lang="en-US" sz="2600" u="sng" dirty="0" smtClean="0"/>
              <a:t>tallest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pic>
        <p:nvPicPr>
          <p:cNvPr id="13314" name="Picture 2" descr="http://upload.wikimedia.org/wikipedia/commons/a/a9/Sunlight_Through_Leav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4091709"/>
            <a:ext cx="41148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Practice hypothesis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you use anti bacterial hand cleanser, then there will be __________ bacteria.</a:t>
            </a:r>
          </a:p>
          <a:p>
            <a:r>
              <a:rPr lang="en-US" dirty="0" smtClean="0"/>
              <a:t>If you exercise, then your heart rate will  _______________.</a:t>
            </a:r>
          </a:p>
          <a:p>
            <a:r>
              <a:rPr lang="en-US" dirty="0" smtClean="0"/>
              <a:t>If carbon dioxide is present, then plants will grow ___________. (*Hint: do not use better)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Johnny wants to test the effect of different brands of dog food on allergy symptoms.  He wants to see if no grain food will reduce the amount his dog itches.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Write a hypothesis:__________________________</a:t>
            </a:r>
          </a:p>
          <a:p>
            <a:pPr marL="0" indent="0">
              <a:buNone/>
            </a:pPr>
            <a:r>
              <a:rPr lang="en-US" dirty="0" smtClean="0"/>
              <a:t>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3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7848600" cy="746760"/>
          </a:xfrm>
        </p:spPr>
        <p:txBody>
          <a:bodyPr>
            <a:normAutofit/>
          </a:bodyPr>
          <a:lstStyle/>
          <a:p>
            <a:r>
              <a:rPr lang="en-US" dirty="0" smtClean="0"/>
              <a:t>Controlled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b="1" dirty="0" smtClean="0"/>
              <a:t>Control</a:t>
            </a:r>
            <a:r>
              <a:rPr lang="en-US" dirty="0" smtClean="0"/>
              <a:t> group </a:t>
            </a:r>
          </a:p>
          <a:p>
            <a:pPr lvl="3"/>
            <a:r>
              <a:rPr lang="en-US" sz="2200" dirty="0" smtClean="0"/>
              <a:t>The group </a:t>
            </a:r>
            <a:r>
              <a:rPr lang="en-US" sz="2200" u="sng" dirty="0" smtClean="0">
                <a:solidFill>
                  <a:schemeClr val="bg2">
                    <a:lumMod val="50000"/>
                  </a:schemeClr>
                </a:solidFill>
              </a:rPr>
              <a:t>without</a:t>
            </a:r>
            <a:r>
              <a:rPr lang="en-US" sz="2200" dirty="0" smtClean="0"/>
              <a:t> the tested factor</a:t>
            </a:r>
          </a:p>
          <a:p>
            <a:pPr lvl="3"/>
            <a:r>
              <a:rPr lang="en-US" sz="2200" dirty="0" smtClean="0"/>
              <a:t>The control is exposed to the same conditions as the experimental group (constants)</a:t>
            </a:r>
          </a:p>
          <a:p>
            <a:pPr lvl="3"/>
            <a:r>
              <a:rPr lang="en-US" sz="2200" dirty="0" smtClean="0"/>
              <a:t>The control serves as the standard for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comparison  </a:t>
            </a:r>
          </a:p>
          <a:p>
            <a:pPr lvl="3"/>
            <a:r>
              <a:rPr lang="en-US" sz="2200" dirty="0" smtClean="0"/>
              <a:t>Placebo:</a:t>
            </a:r>
          </a:p>
          <a:p>
            <a:pPr marL="777240" lvl="3" indent="0">
              <a:buNone/>
            </a:pPr>
            <a:endParaRPr lang="en-US" sz="2200" dirty="0" smtClean="0"/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Experimental</a:t>
            </a:r>
            <a:r>
              <a:rPr lang="en-US" dirty="0" smtClean="0"/>
              <a:t> group </a:t>
            </a:r>
          </a:p>
          <a:p>
            <a:pPr lvl="3"/>
            <a:r>
              <a:rPr lang="en-US" sz="2200" dirty="0" smtClean="0"/>
              <a:t>The group </a:t>
            </a:r>
            <a:r>
              <a:rPr lang="en-US" sz="2200" u="sng" dirty="0" smtClean="0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n-US" sz="2200" dirty="0" smtClean="0"/>
              <a:t> the tested factor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31667" t="28800" r="40000"/>
          <a:stretch>
            <a:fillRect/>
          </a:stretch>
        </p:blipFill>
        <p:spPr bwMode="auto">
          <a:xfrm>
            <a:off x="2667000" y="3124200"/>
            <a:ext cx="1295400" cy="1695450"/>
          </a:xfrm>
          <a:prstGeom prst="rect">
            <a:avLst/>
          </a:prstGeom>
          <a:noFill/>
        </p:spPr>
      </p:pic>
      <p:pic>
        <p:nvPicPr>
          <p:cNvPr id="1028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152400" y="1219200"/>
            <a:ext cx="2095501" cy="1796144"/>
          </a:xfrm>
          <a:prstGeom prst="rect">
            <a:avLst/>
          </a:prstGeom>
          <a:noFill/>
        </p:spPr>
      </p:pic>
      <p:pic>
        <p:nvPicPr>
          <p:cNvPr id="6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5000" t="48000" r="68333"/>
          <a:stretch>
            <a:fillRect/>
          </a:stretch>
        </p:blipFill>
        <p:spPr bwMode="auto">
          <a:xfrm>
            <a:off x="4953000" y="228600"/>
            <a:ext cx="1219200" cy="1238250"/>
          </a:xfrm>
          <a:prstGeom prst="rect">
            <a:avLst/>
          </a:prstGeom>
          <a:noFill/>
        </p:spPr>
      </p:pic>
      <p:pic>
        <p:nvPicPr>
          <p:cNvPr id="7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61667" t="6400" r="5000"/>
          <a:stretch>
            <a:fillRect/>
          </a:stretch>
        </p:blipFill>
        <p:spPr bwMode="auto">
          <a:xfrm>
            <a:off x="6858000" y="2743200"/>
            <a:ext cx="1524000" cy="2228850"/>
          </a:xfrm>
          <a:prstGeom prst="rect">
            <a:avLst/>
          </a:prstGeom>
          <a:noFill/>
        </p:spPr>
      </p:pic>
      <p:pic>
        <p:nvPicPr>
          <p:cNvPr id="8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2362200" y="1295400"/>
            <a:ext cx="2095501" cy="1796144"/>
          </a:xfrm>
          <a:prstGeom prst="rect">
            <a:avLst/>
          </a:prstGeom>
          <a:noFill/>
        </p:spPr>
      </p:pic>
      <p:pic>
        <p:nvPicPr>
          <p:cNvPr id="9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4495800" y="1295400"/>
            <a:ext cx="2095501" cy="1796144"/>
          </a:xfrm>
          <a:prstGeom prst="rect">
            <a:avLst/>
          </a:prstGeom>
          <a:noFill/>
        </p:spPr>
      </p:pic>
      <p:pic>
        <p:nvPicPr>
          <p:cNvPr id="10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5000" t="80000" r="68333"/>
          <a:stretch>
            <a:fillRect/>
          </a:stretch>
        </p:blipFill>
        <p:spPr bwMode="auto">
          <a:xfrm>
            <a:off x="609600" y="838200"/>
            <a:ext cx="1219200" cy="476250"/>
          </a:xfrm>
          <a:prstGeom prst="rect">
            <a:avLst/>
          </a:prstGeom>
          <a:noFill/>
        </p:spPr>
      </p:pic>
      <p:pic>
        <p:nvPicPr>
          <p:cNvPr id="11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5000" t="64000" r="68333"/>
          <a:stretch>
            <a:fillRect/>
          </a:stretch>
        </p:blipFill>
        <p:spPr bwMode="auto">
          <a:xfrm>
            <a:off x="2819400" y="609600"/>
            <a:ext cx="1219200" cy="781050"/>
          </a:xfrm>
          <a:prstGeom prst="rect">
            <a:avLst/>
          </a:prstGeom>
          <a:noFill/>
        </p:spPr>
      </p:pic>
      <p:pic>
        <p:nvPicPr>
          <p:cNvPr id="12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5000" t="48000" r="68333"/>
          <a:stretch>
            <a:fillRect/>
          </a:stretch>
        </p:blipFill>
        <p:spPr bwMode="auto">
          <a:xfrm>
            <a:off x="6934200" y="152400"/>
            <a:ext cx="1219200" cy="1238250"/>
          </a:xfrm>
          <a:prstGeom prst="rect">
            <a:avLst/>
          </a:prstGeom>
          <a:noFill/>
        </p:spPr>
      </p:pic>
      <p:pic>
        <p:nvPicPr>
          <p:cNvPr id="13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31667" t="51200" r="40000"/>
          <a:stretch>
            <a:fillRect/>
          </a:stretch>
        </p:blipFill>
        <p:spPr bwMode="auto">
          <a:xfrm>
            <a:off x="457200" y="3581400"/>
            <a:ext cx="1295400" cy="1162050"/>
          </a:xfrm>
          <a:prstGeom prst="rect">
            <a:avLst/>
          </a:prstGeom>
          <a:noFill/>
        </p:spPr>
      </p:pic>
      <p:pic>
        <p:nvPicPr>
          <p:cNvPr id="14" name="Picture 2" descr="http://godgrown.net/blog/wp-content/uploads/2010/02/plant-growth.jpg"/>
          <p:cNvPicPr>
            <a:picLocks noChangeAspect="1" noChangeArrowheads="1"/>
          </p:cNvPicPr>
          <p:nvPr/>
        </p:nvPicPr>
        <p:blipFill>
          <a:blip r:embed="rId2"/>
          <a:srcRect l="61667" t="35200" r="5000"/>
          <a:stretch>
            <a:fillRect/>
          </a:stretch>
        </p:blipFill>
        <p:spPr bwMode="auto">
          <a:xfrm>
            <a:off x="4800600" y="3276600"/>
            <a:ext cx="1524000" cy="1543050"/>
          </a:xfrm>
          <a:prstGeom prst="rect">
            <a:avLst/>
          </a:prstGeom>
          <a:noFill/>
        </p:spPr>
      </p:pic>
      <p:pic>
        <p:nvPicPr>
          <p:cNvPr id="15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6477000" y="1295400"/>
            <a:ext cx="2095501" cy="1796144"/>
          </a:xfrm>
          <a:prstGeom prst="rect">
            <a:avLst/>
          </a:prstGeom>
          <a:noFill/>
        </p:spPr>
      </p:pic>
      <p:pic>
        <p:nvPicPr>
          <p:cNvPr id="16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0" y="4572000"/>
            <a:ext cx="2095501" cy="1796144"/>
          </a:xfrm>
          <a:prstGeom prst="rect">
            <a:avLst/>
          </a:prstGeom>
          <a:noFill/>
        </p:spPr>
      </p:pic>
      <p:pic>
        <p:nvPicPr>
          <p:cNvPr id="17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2286000" y="4648200"/>
            <a:ext cx="2095501" cy="1796144"/>
          </a:xfrm>
          <a:prstGeom prst="rect">
            <a:avLst/>
          </a:prstGeom>
          <a:noFill/>
        </p:spPr>
      </p:pic>
      <p:pic>
        <p:nvPicPr>
          <p:cNvPr id="18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4419600" y="4648200"/>
            <a:ext cx="2095501" cy="1796144"/>
          </a:xfrm>
          <a:prstGeom prst="rect">
            <a:avLst/>
          </a:prstGeom>
          <a:noFill/>
        </p:spPr>
      </p:pic>
      <p:pic>
        <p:nvPicPr>
          <p:cNvPr id="19" name="Picture 4" descr="http://www.hg-hydroponics.co.uk/ekmps/shops/hydrogrow/images/3l-circular-indoor-outdoor-plant-pot-267-p.jpg"/>
          <p:cNvPicPr>
            <a:picLocks noChangeAspect="1" noChangeArrowheads="1"/>
          </p:cNvPicPr>
          <p:nvPr/>
        </p:nvPicPr>
        <p:blipFill>
          <a:blip r:embed="rId3"/>
          <a:srcRect l="18182" t="17576" r="18182" b="9697"/>
          <a:stretch>
            <a:fillRect/>
          </a:stretch>
        </p:blipFill>
        <p:spPr bwMode="auto">
          <a:xfrm>
            <a:off x="6477000" y="4724400"/>
            <a:ext cx="2095501" cy="179614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685800" y="1676401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Control               No sunlight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0" y="2057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 hour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5400" y="205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" y="5257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533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29200" y="533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86600" y="533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7 hours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298</TotalTime>
  <Words>559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Scientific Method</vt:lpstr>
      <vt:lpstr>Observation vs. Inference</vt:lpstr>
      <vt:lpstr>PowerPoint Presentation</vt:lpstr>
      <vt:lpstr>What is the Scientific Method?</vt:lpstr>
      <vt:lpstr>Problem</vt:lpstr>
      <vt:lpstr>Hypothesis</vt:lpstr>
      <vt:lpstr>Practice hypothesis writing</vt:lpstr>
      <vt:lpstr>Controlled experiment</vt:lpstr>
      <vt:lpstr>PowerPoint Presentation</vt:lpstr>
      <vt:lpstr>a valid experiment</vt:lpstr>
      <vt:lpstr>Characteristics of a valid experiment</vt:lpstr>
      <vt:lpstr>Data</vt:lpstr>
      <vt:lpstr>Data table set up</vt:lpstr>
      <vt:lpstr>Effect of sunlight on plant growth</vt:lpstr>
      <vt:lpstr>graphing</vt:lpstr>
      <vt:lpstr>Conclusion</vt:lpstr>
      <vt:lpstr>Theory</vt:lpstr>
    </vt:vector>
  </TitlesOfParts>
  <Company>Hamburg Central School Dist.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Method</dc:title>
  <dc:creator>HCS User</dc:creator>
  <cp:lastModifiedBy>admin</cp:lastModifiedBy>
  <cp:revision>20</cp:revision>
  <dcterms:created xsi:type="dcterms:W3CDTF">2010-06-23T16:07:58Z</dcterms:created>
  <dcterms:modified xsi:type="dcterms:W3CDTF">2019-09-04T17:43:35Z</dcterms:modified>
</cp:coreProperties>
</file>